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93" r:id="rId2"/>
    <p:sldId id="294" r:id="rId3"/>
    <p:sldId id="295" r:id="rId4"/>
  </p:sldIdLst>
  <p:sldSz cx="12192000" cy="6858000"/>
  <p:notesSz cx="7053263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9B9F"/>
    <a:srgbClr val="05389D"/>
    <a:srgbClr val="D45252"/>
    <a:srgbClr val="446389"/>
    <a:srgbClr val="DC7070"/>
    <a:srgbClr val="9FAFDB"/>
    <a:srgbClr val="8F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760D6A4-11EC-48F3-B9AE-BC094BBBF9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093CAE4-885C-429C-A276-5489A28BBA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A8E6EBA-AD8B-4959-AFF5-824F24CC3752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B083965-E6A4-454E-B50E-C580CFE545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2837BFA-5FCF-43E4-A152-1B38273916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CAFA8AA-6FB8-4BFA-871E-DFE4DF3037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8898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F5AA1-3DA3-4BDC-9939-037B65539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CAA946-60F9-4B86-A03D-BC14A763C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784845-2EA4-45F6-826C-CA824D22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FBEF52-26B8-4F14-A44D-98EA747E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165FAD-A2F0-42EA-A072-4F63364A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333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D9703-7BB8-450B-8B71-6B79F1045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E36434-5D29-4DF1-87A4-B4AFAC7B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921C0A-979D-40F4-AE70-0996231E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4AC6E5-3CD4-4AA2-BA65-7BFEC028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BC2942-9B43-403C-92BF-4C47C755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81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DCD267B-F166-4BF2-87D1-4C7B3F82F5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3" descr="LogoADC.png">
            <a:extLst>
              <a:ext uri="{FF2B5EF4-FFF2-40B4-BE49-F238E27FC236}">
                <a16:creationId xmlns:a16="http://schemas.microsoft.com/office/drawing/2014/main" id="{0093E5FF-260D-43D6-B71C-4F3D133F80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04836" y="507625"/>
            <a:ext cx="2226856" cy="41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74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DCD267B-F166-4BF2-87D1-4C7B3F82F5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Picture 3" descr="LogoADC.png">
            <a:extLst>
              <a:ext uri="{FF2B5EF4-FFF2-40B4-BE49-F238E27FC236}">
                <a16:creationId xmlns:a16="http://schemas.microsoft.com/office/drawing/2014/main" id="{0093E5FF-260D-43D6-B71C-4F3D133F80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24129" y="484963"/>
            <a:ext cx="1430270" cy="2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20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A86B2-3CDD-486D-BDCD-0DA898D79F3B}" type="datetimeFigureOut">
              <a:rPr lang="es-MX"/>
              <a:pPr>
                <a:defRPr/>
              </a:pPr>
              <a:t>18/01/2019</a:t>
            </a:fld>
            <a:endParaRPr lang="es-MX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34F78D0-4E42-412C-9288-AE1308D2F9B9}" type="slidenum">
              <a:rPr lang="es-MX" altLang="en-US"/>
              <a:pPr>
                <a:defRPr/>
              </a:pPr>
              <a:t>‹Nº›</a:t>
            </a:fld>
            <a:endParaRPr lang="es-MX" altLang="en-US"/>
          </a:p>
        </p:txBody>
      </p:sp>
      <p:pic>
        <p:nvPicPr>
          <p:cNvPr id="9" name="Picture 3" descr="LogoADC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52180" y="530443"/>
            <a:ext cx="1527464" cy="282065"/>
          </a:xfrm>
          <a:prstGeom prst="rect">
            <a:avLst/>
          </a:prstGeom>
        </p:spPr>
      </p:pic>
      <p:sp>
        <p:nvSpPr>
          <p:cNvPr id="11" name="2 Rectángulo"/>
          <p:cNvSpPr/>
          <p:nvPr userDrawn="1"/>
        </p:nvSpPr>
        <p:spPr>
          <a:xfrm>
            <a:off x="0" y="1"/>
            <a:ext cx="12192000" cy="609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2400"/>
          </a:p>
        </p:txBody>
      </p:sp>
    </p:spTree>
    <p:extLst>
      <p:ext uri="{BB962C8B-B14F-4D97-AF65-F5344CB8AC3E}">
        <p14:creationId xmlns:p14="http://schemas.microsoft.com/office/powerpoint/2010/main" val="3461136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/>
          </p:cNvSpPr>
          <p:nvPr>
            <p:ph type="title" hasCustomPrompt="1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/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fld id="{7E41B819-6633-4615-BB07-C55D005E14AD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28" name="Rectangle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9" name="Rectangle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/>
          <a:p>
            <a:fld id="{50935222-B196-4F9B-9AEC-1292459A754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7BF00-F0B5-4E04-931A-45E8D2F5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B5A5C7-EC0C-496E-8D85-2AD14A08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DC9174-8927-43C3-9E90-5828846D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3753AA-05FF-4885-B522-CC49BB55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253AA-BEF6-4364-900C-62AD75AE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996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987EE-8855-4D59-9FF5-DD6F9C69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46612C-93B9-4CCD-B74F-7520B65F5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687218-81CA-4E97-9C6C-18C4BE5B7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09998-5EFF-48F6-8B61-32C381B50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C608C-A723-4B73-9003-81B408235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237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488F6-EDAF-4882-B84E-C15F835B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C4D237-85C5-4F91-A24F-7D211CD84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B61B26-4DCF-4EC6-B182-EAAAEA1BF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AC87E-8377-4499-8877-D5A7874C7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D85DEE-264A-4458-9254-D4D94D75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04E2A-7B80-41E9-AA67-A8D6C193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79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4ADCF-055C-4E76-ACA2-B68538A0B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9E2644-7285-4A26-969B-96D364632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77338A-F1CB-49FD-9E0F-373EB74F5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4B01C6-A8C9-4512-A9B5-841FE8275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1264433-3B78-4DB4-8425-C8D451DDF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323583-A565-45AA-BF01-8BA3E831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4A7C4D-24A3-4F40-A2AB-8ED9C61A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FBF3AF-937F-4731-9744-5648C804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0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67ABE-9967-424F-BC6E-1A58822E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C1713D-7E0A-4437-80BF-8656A2FD1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1507A3-2BA8-4BFA-AFBC-A118AA3D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8587C0-DFFA-4B6A-A446-AA664E9A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67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F8CC12-3DAD-4165-978E-01BF8C2EC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F4A693-2B3E-4640-8156-A2AB1CD9D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979B3BF-30F5-4874-A91F-51AD560AE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6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EDF1E-A65A-4490-B0A4-FEB7D8A7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FB583-1794-4BA7-8B99-4333BFCF6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63B834-FB56-4BBD-A36E-3B87B163D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9CD0BE-62E4-4397-95EA-B6FBD5F76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10714C-A3DA-47C4-B921-E3EDE600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61B337-F791-4D6F-839E-3D3E2A6F2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462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DF960-B290-4621-899F-C3FAAED08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42E1848-9DB7-47D4-B4F4-BB1DD5B4E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BD8EF-620C-48AD-8E51-47E1F5C85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779277-7C4C-483B-9BE7-D011BA00D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C0D21A-D450-4E13-8737-E6FB4CFC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96BB77-E5B7-48FE-B9B7-636F8031F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86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D32C54-75A6-46DD-B30C-A232A9CC1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6DE768-3744-4283-B8F4-F6B7DEE65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E26BFE-C5CD-4441-B42C-476D29B52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0922-937D-4D6C-A4A4-4464987DB15D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FD70FD-25E5-4C5A-B153-5BB7D33AF8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538086-AF4D-438C-A765-A8379F470D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AE5A-2375-42E1-BDB1-5840C46BD0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109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Tabla">
            <a:extLst>
              <a:ext uri="{FF2B5EF4-FFF2-40B4-BE49-F238E27FC236}">
                <a16:creationId xmlns:a16="http://schemas.microsoft.com/office/drawing/2014/main" id="{ECD8E25F-D6F2-446F-BA23-EFA69F18A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255054"/>
              </p:ext>
            </p:extLst>
          </p:nvPr>
        </p:nvGraphicFramePr>
        <p:xfrm>
          <a:off x="1172081" y="1935411"/>
          <a:ext cx="9847837" cy="366494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84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0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8337">
                <a:tc gridSpan="5"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Definición de objetivos 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Objetivo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Responsable 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Meta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Indicador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Actual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Esperado</a:t>
                      </a:r>
                      <a:endParaRPr lang="es-MX" sz="1400" b="1" dirty="0">
                        <a:solidFill>
                          <a:srgbClr val="5E5E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r>
                        <a:rPr lang="es-MX" sz="1200" dirty="0"/>
                        <a:t>Ej. Aumentar las ventas</a:t>
                      </a:r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Dinero</a:t>
                      </a:r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$00</a:t>
                      </a:r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$00</a:t>
                      </a:r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ED56F408-A2AE-4D7A-A023-EF961BE46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35" y="760300"/>
            <a:ext cx="665959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altLang="en-US" sz="2667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cs typeface="Arial" charset="0"/>
              </a:rPr>
              <a:t>DEFINICIÓN DE OBJETIVOS</a:t>
            </a:r>
          </a:p>
        </p:txBody>
      </p:sp>
    </p:spTree>
    <p:extLst>
      <p:ext uri="{BB962C8B-B14F-4D97-AF65-F5344CB8AC3E}">
        <p14:creationId xmlns:p14="http://schemas.microsoft.com/office/powerpoint/2010/main" val="137288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3 Tabla">
            <a:extLst>
              <a:ext uri="{FF2B5EF4-FFF2-40B4-BE49-F238E27FC236}">
                <a16:creationId xmlns:a16="http://schemas.microsoft.com/office/drawing/2014/main" id="{B10F4ACF-09FA-4FEF-B3DC-9A6A6FA59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743087"/>
              </p:ext>
            </p:extLst>
          </p:nvPr>
        </p:nvGraphicFramePr>
        <p:xfrm>
          <a:off x="1077585" y="1441574"/>
          <a:ext cx="9656065" cy="504692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48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270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6350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32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0211">
                  <a:extLst>
                    <a:ext uri="{9D8B030D-6E8A-4147-A177-3AD203B41FA5}">
                      <a16:colId xmlns:a16="http://schemas.microsoft.com/office/drawing/2014/main" val="1821091393"/>
                    </a:ext>
                  </a:extLst>
                </a:gridCol>
                <a:gridCol w="96350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1121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400" kern="1200" dirty="0"/>
                        <a:t>Tabla</a:t>
                      </a:r>
                      <a:r>
                        <a:rPr lang="es-MX" sz="1400" kern="1200" baseline="0" dirty="0"/>
                        <a:t> de planeación anual</a:t>
                      </a:r>
                    </a:p>
                    <a:p>
                      <a:pPr marL="0" algn="ctr" defTabSz="914400" rtl="0" eaLnBrk="1" latinLnBrk="0" hangingPunct="1"/>
                      <a:r>
                        <a:rPr lang="es-MX" sz="1400" kern="1200" baseline="0" dirty="0"/>
                        <a:t>Definición de estrategias </a:t>
                      </a:r>
                      <a:endParaRPr lang="es-MX" sz="14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5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kern="1200" dirty="0"/>
                        <a:t>Empresa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kern="1200" dirty="0"/>
                        <a:t>Fecha: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59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kern="1200" dirty="0"/>
                        <a:t>Objetivo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Ej. Aumentar las ventas</a:t>
                      </a:r>
                      <a:endParaRPr lang="es-MX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kern="1200" dirty="0"/>
                        <a:t>Responsable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MX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593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kern="1200" dirty="0"/>
                        <a:t>Meta: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Indicador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Actual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Esperado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MX" sz="1200" kern="1200"/>
                        <a:t>Esperado </a:t>
                      </a:r>
                      <a:endParaRPr lang="es-MX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593">
                <a:tc rowSpan="2"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Estrategia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Responsable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Indicadores de desempeño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0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593">
                <a:tc gridSpan="3"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Indicador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Actual</a:t>
                      </a:r>
                      <a:r>
                        <a:rPr lang="es-MX" sz="1200" kern="1200" baseline="0" dirty="0"/>
                        <a:t>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200" kern="1200" dirty="0"/>
                        <a:t>Esperado</a:t>
                      </a:r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808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Ej. Desarrollar nuevos mercados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79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Ej. Redefinir la organización de ventas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79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791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79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79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60791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3E8A1984-8BA4-47BD-8F95-AAB2D42D8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30" y="746232"/>
            <a:ext cx="665959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altLang="en-US" sz="2667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cs typeface="Arial" charset="0"/>
              </a:rPr>
              <a:t>DEFINICIÓN DE ESTRATEGIAS</a:t>
            </a:r>
          </a:p>
        </p:txBody>
      </p:sp>
    </p:spTree>
    <p:extLst>
      <p:ext uri="{BB962C8B-B14F-4D97-AF65-F5344CB8AC3E}">
        <p14:creationId xmlns:p14="http://schemas.microsoft.com/office/powerpoint/2010/main" val="222745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Tabla">
            <a:extLst>
              <a:ext uri="{FF2B5EF4-FFF2-40B4-BE49-F238E27FC236}">
                <a16:creationId xmlns:a16="http://schemas.microsoft.com/office/drawing/2014/main" id="{C84DB2C0-B19E-4B9D-9ECE-E9C4ABAD8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51672"/>
              </p:ext>
            </p:extLst>
          </p:nvPr>
        </p:nvGraphicFramePr>
        <p:xfrm>
          <a:off x="1855216" y="1291990"/>
          <a:ext cx="8949640" cy="52585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6674">
                  <a:extLst>
                    <a:ext uri="{9D8B030D-6E8A-4147-A177-3AD203B41FA5}">
                      <a16:colId xmlns:a16="http://schemas.microsoft.com/office/drawing/2014/main" val="158011476"/>
                    </a:ext>
                  </a:extLst>
                </a:gridCol>
                <a:gridCol w="10888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865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62013">
                <a:tc gridSpan="16"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Plan de implementación</a:t>
                      </a:r>
                    </a:p>
                    <a:p>
                      <a:pPr algn="ctr"/>
                      <a:r>
                        <a:rPr lang="es-MX" sz="1400" dirty="0"/>
                        <a:t>Planes de trabajo </a:t>
                      </a:r>
                      <a:endParaRPr lang="es-MX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08">
                <a:tc>
                  <a:txBody>
                    <a:bodyPr/>
                    <a:lstStyle/>
                    <a:p>
                      <a:r>
                        <a:rPr lang="es-MX" sz="1200" dirty="0"/>
                        <a:t>Empresa: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es-MX" sz="1200" dirty="0"/>
                        <a:t>Fecha de revisión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08">
                <a:tc>
                  <a:txBody>
                    <a:bodyPr/>
                    <a:lstStyle/>
                    <a:p>
                      <a:r>
                        <a:rPr lang="es-MX" sz="1200" dirty="0"/>
                        <a:t>Estrategia: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s-MX" sz="1200" dirty="0"/>
                        <a:t>Ej. Aumentar las ventas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r>
                        <a:rPr lang="es-MX" sz="1200" dirty="0"/>
                        <a:t>Responsable: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208">
                <a:tc>
                  <a:txBody>
                    <a:bodyPr/>
                    <a:lstStyle/>
                    <a:p>
                      <a:r>
                        <a:rPr lang="es-MX" sz="1200" dirty="0"/>
                        <a:t>Indicador 1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Actual: 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Esperado: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208">
                <a:tc>
                  <a:txBody>
                    <a:bodyPr/>
                    <a:lstStyle/>
                    <a:p>
                      <a:r>
                        <a:rPr lang="es-MX" sz="1200" dirty="0"/>
                        <a:t>Indicador 2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/>
                        <a:t>Actual: 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Esperado: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08">
                <a:tc gridSpan="16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Actividad 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Responsable 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E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M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M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J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J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A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S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O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N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D</a:t>
                      </a:r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Ej. Investigación de mercado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MX" sz="12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Ej. Definición de productos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035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MX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208">
                <a:tc gridSpan="3"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lang="es-MX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0C9BA02D-85A6-4F66-B57C-E66A58833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226" y="422675"/>
            <a:ext cx="6659598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121917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altLang="en-US" sz="2667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charset="0"/>
                <a:cs typeface="Arial" charset="0"/>
              </a:rPr>
              <a:t>PLANES DE ACCIÓN</a:t>
            </a:r>
          </a:p>
        </p:txBody>
      </p:sp>
    </p:spTree>
    <p:extLst>
      <p:ext uri="{BB962C8B-B14F-4D97-AF65-F5344CB8AC3E}">
        <p14:creationId xmlns:p14="http://schemas.microsoft.com/office/powerpoint/2010/main" val="129374067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12522</TotalTime>
  <Words>126</Words>
  <Application>Microsoft Office PowerPoint</Application>
  <PresentationFormat>Panorámica</PresentationFormat>
  <Paragraphs>62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Adame</dc:creator>
  <cp:lastModifiedBy>Usuario</cp:lastModifiedBy>
  <cp:revision>122</cp:revision>
  <cp:lastPrinted>2019-01-17T18:57:18Z</cp:lastPrinted>
  <dcterms:created xsi:type="dcterms:W3CDTF">2018-03-08T17:56:44Z</dcterms:created>
  <dcterms:modified xsi:type="dcterms:W3CDTF">2019-01-18T17:29:02Z</dcterms:modified>
</cp:coreProperties>
</file>